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79" r:id="rId4"/>
    <p:sldId id="382" r:id="rId5"/>
    <p:sldId id="258" r:id="rId6"/>
    <p:sldId id="387" r:id="rId7"/>
    <p:sldId id="380" r:id="rId8"/>
    <p:sldId id="383" r:id="rId9"/>
    <p:sldId id="384" r:id="rId10"/>
    <p:sldId id="385" r:id="rId11"/>
    <p:sldId id="260" r:id="rId12"/>
    <p:sldId id="259" r:id="rId13"/>
    <p:sldId id="262" r:id="rId14"/>
    <p:sldId id="378" r:id="rId15"/>
    <p:sldId id="386" r:id="rId16"/>
    <p:sldId id="296" r:id="rId17"/>
  </p:sldIdLst>
  <p:sldSz cx="12192000" cy="6858000"/>
  <p:notesSz cx="6858000" cy="9144000"/>
  <p:embeddedFontLst>
    <p:embeddedFont>
      <p:font typeface="Bebas Neue" panose="020B0606020202050201" pitchFamily="34" charset="0"/>
      <p:regular r:id="rId19"/>
    </p:embeddedFont>
    <p:embeddedFont>
      <p:font typeface="Helvetica" panose="020B0604020202020204" pitchFamily="34" charset="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Mangal" panose="02040503050203030202" pitchFamily="18" charset="0"/>
      <p:regular r:id="rId28"/>
      <p:bold r:id="rId29"/>
    </p:embeddedFont>
    <p:embeddedFont>
      <p:font typeface="Sora SemiBold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z1tZ48C7hQggC/qpeYjrHOgiL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5381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512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38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689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458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aa279b449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daa279b449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67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atmosphere changes slowly, which equates to a next day  forecast same as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A696F-BDB8-4D8B-9A89-8152A6FF2AE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1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81" name="Google Shape;81;p5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4" name="Google Shape;84;p5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4"/>
          <p:cNvSpPr txBox="1">
            <a:spLocks noGrp="1"/>
          </p:cNvSpPr>
          <p:nvPr>
            <p:ph type="title"/>
          </p:nvPr>
        </p:nvSpPr>
        <p:spPr>
          <a:xfrm>
            <a:off x="965200" y="736601"/>
            <a:ext cx="10261600" cy="70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4"/>
          <p:cNvSpPr txBox="1">
            <a:spLocks noGrp="1"/>
          </p:cNvSpPr>
          <p:nvPr>
            <p:ph type="body" idx="1"/>
          </p:nvPr>
        </p:nvSpPr>
        <p:spPr>
          <a:xfrm>
            <a:off x="2365037" y="3062070"/>
            <a:ext cx="3400323" cy="70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2"/>
          </p:nvPr>
        </p:nvSpPr>
        <p:spPr>
          <a:xfrm>
            <a:off x="2365037" y="2036525"/>
            <a:ext cx="3400323" cy="104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667" b="1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3"/>
          </p:nvPr>
        </p:nvSpPr>
        <p:spPr>
          <a:xfrm>
            <a:off x="1138512" y="2282251"/>
            <a:ext cx="1047232" cy="7064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200" b="1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body" idx="4"/>
          </p:nvPr>
        </p:nvSpPr>
        <p:spPr>
          <a:xfrm>
            <a:off x="7645535" y="3062070"/>
            <a:ext cx="3400323" cy="70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body" idx="5"/>
          </p:nvPr>
        </p:nvSpPr>
        <p:spPr>
          <a:xfrm>
            <a:off x="7645537" y="2036526"/>
            <a:ext cx="3400323" cy="104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667" b="1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body" idx="6"/>
          </p:nvPr>
        </p:nvSpPr>
        <p:spPr>
          <a:xfrm>
            <a:off x="6445617" y="2283601"/>
            <a:ext cx="1020627" cy="7011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200" b="1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7"/>
          </p:nvPr>
        </p:nvSpPr>
        <p:spPr>
          <a:xfrm>
            <a:off x="7645535" y="5191623"/>
            <a:ext cx="3400323" cy="73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body" idx="8"/>
          </p:nvPr>
        </p:nvSpPr>
        <p:spPr>
          <a:xfrm>
            <a:off x="7645535" y="4219413"/>
            <a:ext cx="3400323" cy="104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667" b="1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body" idx="9"/>
          </p:nvPr>
        </p:nvSpPr>
        <p:spPr>
          <a:xfrm>
            <a:off x="6445614" y="4462521"/>
            <a:ext cx="1020627" cy="7011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200" b="1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3"/>
          </p:nvPr>
        </p:nvSpPr>
        <p:spPr>
          <a:xfrm>
            <a:off x="2365037" y="5191622"/>
            <a:ext cx="3400323" cy="73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body" idx="14"/>
          </p:nvPr>
        </p:nvSpPr>
        <p:spPr>
          <a:xfrm>
            <a:off x="2365037" y="4219412"/>
            <a:ext cx="3400323" cy="104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667" b="1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body" idx="15"/>
          </p:nvPr>
        </p:nvSpPr>
        <p:spPr>
          <a:xfrm>
            <a:off x="1138512" y="4466488"/>
            <a:ext cx="1047232" cy="7011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200" b="1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47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2800"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2400"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000"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2000"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2000"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2000"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2000"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2000"/>
            </a:lvl9pPr>
          </a:lstStyle>
          <a:p>
            <a:endParaRPr/>
          </a:p>
        </p:txBody>
      </p:sp>
      <p:sp>
        <p:nvSpPr>
          <p:cNvPr id="50" name="Google Shape;50;p6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400"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200"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6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6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965201" y="1729501"/>
            <a:ext cx="4542817" cy="2628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2"/>
                </a:solidFill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>
            <a:spLocks noGrp="1"/>
          </p:cNvSpPr>
          <p:nvPr>
            <p:ph type="pic" idx="2"/>
          </p:nvPr>
        </p:nvSpPr>
        <p:spPr>
          <a:xfrm>
            <a:off x="6096000" y="992188"/>
            <a:ext cx="51308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48"/>
          <p:cNvSpPr txBox="1">
            <a:spLocks noGrp="1"/>
          </p:cNvSpPr>
          <p:nvPr>
            <p:ph type="body" idx="1"/>
          </p:nvPr>
        </p:nvSpPr>
        <p:spPr>
          <a:xfrm>
            <a:off x="965201" y="4370689"/>
            <a:ext cx="4542817" cy="149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FE2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jpg"/><Relationship Id="rId18" Type="http://schemas.openxmlformats.org/officeDocument/2006/relationships/image" Target="../media/image32.png"/><Relationship Id="rId3" Type="http://schemas.openxmlformats.org/officeDocument/2006/relationships/image" Target="../media/image1.png"/><Relationship Id="rId21" Type="http://schemas.openxmlformats.org/officeDocument/2006/relationships/image" Target="../media/image35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ydrology.gov.np/" TargetMode="External"/><Relationship Id="rId3" Type="http://schemas.openxmlformats.org/officeDocument/2006/relationships/hyperlink" Target="http://www.mfd.gov.np/" TargetMode="External"/><Relationship Id="rId7" Type="http://schemas.openxmlformats.org/officeDocument/2006/relationships/hyperlink" Target="mailto:mfdibf@gmail.com" TargetMode="External"/><Relationship Id="rId2" Type="http://schemas.openxmlformats.org/officeDocument/2006/relationships/hyperlink" Target="http://www.dhm.gov.np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fddhm@gmail.com" TargetMode="External"/><Relationship Id="rId5" Type="http://schemas.openxmlformats.org/officeDocument/2006/relationships/hyperlink" Target="http://www.twitter.com/dhm_weather" TargetMode="External"/><Relationship Id="rId4" Type="http://schemas.openxmlformats.org/officeDocument/2006/relationships/hyperlink" Target="http://www.facebook.com/dhmweather" TargetMode="Externa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dhm_weather" TargetMode="External"/><Relationship Id="rId2" Type="http://schemas.openxmlformats.org/officeDocument/2006/relationships/hyperlink" Target="https://docs.google.com/spreadsheets/d/e/2PACX-1vS0rPBd5I7TW8o462sBzcqdDAkuBKcAhRGflUsz0NxunEf-uDc5Zo9e3L-lm0-sQwcwz0SSb70udmP0/pubhtml?widget=true&amp;amp;headers=false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>
            <a:spLocks noGrp="1"/>
          </p:cNvSpPr>
          <p:nvPr>
            <p:ph type="ctrTitle"/>
          </p:nvPr>
        </p:nvSpPr>
        <p:spPr>
          <a:xfrm>
            <a:off x="71919" y="1209783"/>
            <a:ext cx="12192000" cy="206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ts val="5556"/>
            </a:pPr>
            <a:br>
              <a:rPr lang="en-US" sz="4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4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4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Weather forecast and observation, monsoon and it’s potential impact</a:t>
            </a:r>
            <a:b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00" b="1" u="sng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56"/>
          <p:cNvSpPr txBox="1">
            <a:spLocks noGrp="1"/>
          </p:cNvSpPr>
          <p:nvPr>
            <p:ph type="subTitle" idx="1"/>
          </p:nvPr>
        </p:nvSpPr>
        <p:spPr>
          <a:xfrm>
            <a:off x="488971" y="3055995"/>
            <a:ext cx="11005200" cy="2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“Monsoon Preparedness and Response Plan” at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Koshi</a:t>
            </a: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 Province </a:t>
            </a:r>
            <a:endParaRPr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					Mean Kumar </a:t>
            </a:r>
            <a:r>
              <a:rPr lang="en-US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Aryal</a:t>
            </a:r>
            <a:endParaRPr lang="en-US"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Senior Divisional Meteorologist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lang="en-US" sz="1800" b="1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May, 2024</a:t>
            </a:r>
            <a:endParaRPr dirty="0"/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3323" y="177719"/>
            <a:ext cx="2035702" cy="141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56"/>
          <p:cNvCxnSpPr/>
          <p:nvPr/>
        </p:nvCxnSpPr>
        <p:spPr>
          <a:xfrm>
            <a:off x="489029" y="2973821"/>
            <a:ext cx="11214000" cy="0"/>
          </a:xfrm>
          <a:prstGeom prst="straightConnector1">
            <a:avLst/>
          </a:prstGeom>
          <a:noFill/>
          <a:ln w="19050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56"/>
          <p:cNvCxnSpPr/>
          <p:nvPr/>
        </p:nvCxnSpPr>
        <p:spPr>
          <a:xfrm>
            <a:off x="477454" y="5106904"/>
            <a:ext cx="11214000" cy="0"/>
          </a:xfrm>
          <a:prstGeom prst="straightConnector1">
            <a:avLst/>
          </a:prstGeom>
          <a:noFill/>
          <a:ln w="19050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4B7B-4A32-1985-8ABB-7E4641AC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FORECAST DISSEMINATIONS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17A8F-719B-9961-822D-75C710C96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Television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Radio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FM Radio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Media Houses(Online &amp; Paper)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Emails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Phone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(General Public)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Social Media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(Twitter, Facebook)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36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2"/>
          <p:cNvSpPr txBox="1">
            <a:spLocks noGrp="1"/>
          </p:cNvSpPr>
          <p:nvPr>
            <p:ph type="title"/>
          </p:nvPr>
        </p:nvSpPr>
        <p:spPr>
          <a:xfrm>
            <a:off x="1245141" y="182214"/>
            <a:ext cx="3932237" cy="53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Challenges</a:t>
            </a:r>
            <a:endParaRPr sz="2400" dirty="0"/>
          </a:p>
        </p:txBody>
      </p:sp>
      <p:sp>
        <p:nvSpPr>
          <p:cNvPr id="162" name="Google Shape;162;p62"/>
          <p:cNvSpPr txBox="1">
            <a:spLocks noGrp="1"/>
          </p:cNvSpPr>
          <p:nvPr>
            <p:ph type="body" idx="2"/>
          </p:nvPr>
        </p:nvSpPr>
        <p:spPr>
          <a:xfrm>
            <a:off x="437550" y="442127"/>
            <a:ext cx="11316900" cy="641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715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Lack of adequate Manpower 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(IT manpower and training) and knowledge sharing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challenge: Weather forecasts are complex and technical, making it challenging for the general public to understand </a:t>
            </a:r>
            <a:endParaRPr sz="2000" dirty="0">
              <a:solidFill>
                <a:schemeClr val="dk1"/>
              </a:solidFill>
            </a:endParaRPr>
          </a:p>
          <a:p>
            <a:pPr marL="5715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Instrument inadequacy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issues on instrument installation, data transmission and maintenance </a:t>
            </a: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remote areas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due to communication network from remote stations</a:t>
            </a:r>
          </a:p>
          <a:p>
            <a:pPr marL="571500" indent="-3175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It is difficult to calibrate the sensors 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different </a:t>
            </a:r>
          </a:p>
          <a:p>
            <a:pPr marL="254000" indent="0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manufacturer as the sensors are not from same company and</a:t>
            </a:r>
          </a:p>
          <a:p>
            <a:pPr marL="254000" indent="0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it’s interface with the calibration chambers are different. 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17500">
              <a:lnSpc>
                <a:spcPct val="150000"/>
              </a:lnSpc>
              <a:buClr>
                <a:schemeClr val="dk1"/>
              </a:buClr>
              <a:buSzPts val="2000"/>
              <a:buFont typeface="Times New Roman"/>
              <a:buChar char="•"/>
            </a:pPr>
            <a:r>
              <a:rPr lang="en-US" sz="2000" b="1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Complex topography 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Lack of true geographical representations in modeling Difficulty in providing en-route forecast for mountainous areas with random and unpredictable changes in weather</a:t>
            </a:r>
          </a:p>
          <a:p>
            <a:pPr marL="571500" lvl="0" indent="-317500">
              <a:lnSpc>
                <a:spcPct val="150000"/>
              </a:lnSpc>
              <a:buClr>
                <a:schemeClr val="dk1"/>
              </a:buClr>
              <a:buSzPts val="2000"/>
              <a:buFont typeface="Times New Roman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Less Research and Development in modelling fields 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Less Partnerships for knowledge sharing and resource mobilization.</a:t>
            </a:r>
          </a:p>
          <a:p>
            <a:pPr marL="571500" lvl="0" indent="-317500">
              <a:lnSpc>
                <a:spcPct val="150000"/>
              </a:lnSpc>
              <a:buClr>
                <a:schemeClr val="dk1"/>
              </a:buClr>
              <a:buSzPts val="2000"/>
              <a:buFont typeface="Times New Roman"/>
              <a:buChar char="•"/>
            </a:pPr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17500">
              <a:lnSpc>
                <a:spcPct val="150000"/>
              </a:lnSpc>
              <a:buClr>
                <a:schemeClr val="dk1"/>
              </a:buClr>
              <a:buSzPts val="2000"/>
              <a:buFont typeface="Times New Roman"/>
              <a:buChar char="•"/>
            </a:pPr>
            <a:endParaRPr lang="en-US"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indent="-317500">
              <a:lnSpc>
                <a:spcPct val="150000"/>
              </a:lnSpc>
              <a:buClr>
                <a:schemeClr val="dk1"/>
              </a:buClr>
              <a:buSzPts val="2000"/>
              <a:buFont typeface="Times New Roman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5715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163" name="Google Shape;163;p62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164" name="Google Shape;16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365" y="182213"/>
            <a:ext cx="81768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1;p63" descr="RAOnline Nepal: Geology - Nepal's Topography - Foot Hill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6844" y="2361362"/>
            <a:ext cx="3386293" cy="180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9"/>
          <p:cNvSpPr txBox="1"/>
          <p:nvPr/>
        </p:nvSpPr>
        <p:spPr>
          <a:xfrm>
            <a:off x="1109777" y="280343"/>
            <a:ext cx="10182604" cy="45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Opportunities</a:t>
            </a:r>
            <a:endParaRPr/>
          </a:p>
        </p:txBody>
      </p:sp>
      <p:pic>
        <p:nvPicPr>
          <p:cNvPr id="136" name="Google Shape;13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365" y="182213"/>
            <a:ext cx="81768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0525475" y="4825325"/>
            <a:ext cx="1850125" cy="11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4233" y="248350"/>
            <a:ext cx="2763168" cy="13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0550" y="4486725"/>
            <a:ext cx="1348225" cy="17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9" descr="C:\Users\user\Desktop\Feild visits\DCIM\101MSDCF\DSC0918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01750" y="172162"/>
            <a:ext cx="2097398" cy="13982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9"/>
          <p:cNvSpPr txBox="1"/>
          <p:nvPr/>
        </p:nvSpPr>
        <p:spPr>
          <a:xfrm>
            <a:off x="91975" y="540950"/>
            <a:ext cx="7389600" cy="6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weather monitoring facilities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Hydro-met policy </a:t>
            </a: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 process)</a:t>
            </a:r>
            <a:endParaRPr sz="2600" dirty="0">
              <a:solidFill>
                <a:schemeClr val="dk1"/>
              </a:solidFill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O&amp;M (in process)</a:t>
            </a:r>
            <a:endParaRPr sz="2600" dirty="0">
              <a:solidFill>
                <a:schemeClr val="dk1"/>
              </a:solidFill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Pictorial forecast </a:t>
            </a: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 process)</a:t>
            </a:r>
            <a:endParaRPr sz="2600" dirty="0">
              <a:solidFill>
                <a:schemeClr val="dk1"/>
              </a:solidFill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NWP verification program (ongoing)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482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Char char="●"/>
            </a:pP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 calibration and Mobile field calibration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Continuation of IBF</a:t>
            </a:r>
            <a:endParaRPr sz="26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Mass SMS</a:t>
            </a:r>
            <a:endParaRPr sz="26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RADAR visualization and product generation training</a:t>
            </a:r>
            <a:endParaRPr sz="26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Tourism forecast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4791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46"/>
              <a:buChar char="●"/>
            </a:pPr>
            <a:r>
              <a:rPr lang="en-US" sz="2200" dirty="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National &amp; International Collaborations and Support</a:t>
            </a:r>
            <a:endParaRPr sz="12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54655" y="1709945"/>
            <a:ext cx="2189460" cy="13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35700" y="1709950"/>
            <a:ext cx="2336624" cy="17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48808" y="3130389"/>
            <a:ext cx="2336614" cy="131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6528" y="3476633"/>
            <a:ext cx="2097407" cy="123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93562" y="4710409"/>
            <a:ext cx="2103348" cy="102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9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37850" y="1988850"/>
            <a:ext cx="1802774" cy="116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15324" y="6273525"/>
            <a:ext cx="1212465" cy="47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05931" y="6273525"/>
            <a:ext cx="764194" cy="47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33972" y="6322250"/>
            <a:ext cx="733103" cy="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041071" y="6422877"/>
            <a:ext cx="570995" cy="3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72631" y="6404084"/>
            <a:ext cx="807988" cy="36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866499" y="6376100"/>
            <a:ext cx="637672" cy="3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009328" y="6496723"/>
            <a:ext cx="959436" cy="24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052607" y="6465037"/>
            <a:ext cx="807988" cy="2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77675" y="6496723"/>
            <a:ext cx="1153419" cy="24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aa279b449_1_24"/>
          <p:cNvSpPr txBox="1">
            <a:spLocks noGrp="1"/>
          </p:cNvSpPr>
          <p:nvPr>
            <p:ph type="body" idx="1"/>
          </p:nvPr>
        </p:nvSpPr>
        <p:spPr>
          <a:xfrm>
            <a:off x="116440" y="1534786"/>
            <a:ext cx="11959119" cy="478381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Capacity building for DHM’s staff and local level staff (Training, Visit, Exposure etc.)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development for increasing </a:t>
            </a:r>
            <a:r>
              <a:rPr lang="en-US" dirty="0">
                <a:solidFill>
                  <a:schemeClr val="dk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forecast length up to 5 days 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HPC Server, Super Computer, model installation etc.)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the NWP system.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 Support on ensemble forecasting system and data assimilation techniques.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Research and Development.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to install and smoothly run the hydro-meteorological stations in high elevation area.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Support on Operation of Calibration Lab.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and smooth operation of Observation system (AWS, RADAR, Radiosonde </a:t>
            </a:r>
            <a:r>
              <a:rPr lang="en-US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chemeClr val="dk1"/>
              </a:solidFill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chemeClr val="dk1"/>
              </a:solidFill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chemeClr val="dk1"/>
              </a:solidFill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chemeClr val="dk1"/>
              </a:solidFill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schemeClr val="dk1"/>
              </a:solidFill>
            </a:endParaRPr>
          </a:p>
          <a:p>
            <a:pPr marL="342900" lvl="0" algn="l" rtl="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79" name="Google Shape;179;g2daa279b449_1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365" y="182213"/>
            <a:ext cx="817688" cy="6858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54DAF-C0C9-438E-DD2A-D62B89A2A905}"/>
              </a:ext>
            </a:extLst>
          </p:cNvPr>
          <p:cNvSpPr txBox="1"/>
          <p:nvPr/>
        </p:nvSpPr>
        <p:spPr>
          <a:xfrm>
            <a:off x="2013735" y="678094"/>
            <a:ext cx="446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Expectations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85135" y="182213"/>
            <a:ext cx="8001000" cy="832673"/>
          </a:xfrm>
          <a:solidFill>
            <a:srgbClr val="002060">
              <a:alpha val="25000"/>
            </a:srgbClr>
          </a:solidFill>
        </p:spPr>
        <p:txBody>
          <a:bodyPr>
            <a:normAutofit/>
          </a:bodyPr>
          <a:lstStyle/>
          <a:p>
            <a:r>
              <a:rPr lang="en-I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and way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CAD6E-7676-991E-7C3A-1B76DAB098D5}"/>
              </a:ext>
            </a:extLst>
          </p:cNvPr>
          <p:cNvSpPr txBox="1"/>
          <p:nvPr/>
        </p:nvSpPr>
        <p:spPr>
          <a:xfrm>
            <a:off x="1597094" y="1724626"/>
            <a:ext cx="458312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42E1A-6D27-D253-001F-C3384A29F993}"/>
              </a:ext>
            </a:extLst>
          </p:cNvPr>
          <p:cNvSpPr txBox="1"/>
          <p:nvPr/>
        </p:nvSpPr>
        <p:spPr>
          <a:xfrm>
            <a:off x="342846" y="1302580"/>
            <a:ext cx="11518954" cy="3146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research institutes compared to other countries</a:t>
            </a:r>
            <a:r>
              <a:rPr lang="en-US" sz="2400" dirty="0">
                <a:solidFill>
                  <a:srgbClr val="0A0A0A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," don't even have a research unit</a:t>
            </a:r>
            <a:r>
              <a:rPr lang="en-US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not enough </a:t>
            </a:r>
            <a:r>
              <a:rPr lang="en-US" sz="2400" dirty="0">
                <a:solidFill>
                  <a:srgbClr val="0A0A0A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Technical human </a:t>
            </a:r>
            <a:r>
              <a:rPr lang="en-US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 .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So, more attention and investment is required from the government side.</a:t>
            </a:r>
            <a:endParaRPr lang="en-US" sz="2400" dirty="0">
              <a:solidFill>
                <a:srgbClr val="5859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58595B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different NGO, INGO, research institute for research and development.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5859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Technical Human Resources,  </a:t>
            </a:r>
            <a:r>
              <a:rPr lang="en-US" sz="2400" dirty="0">
                <a:solidFill>
                  <a:srgbClr val="58595B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Budget allocation </a:t>
            </a:r>
            <a:r>
              <a:rPr lang="en-US" sz="2400" dirty="0">
                <a:solidFill>
                  <a:srgbClr val="5859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 Capacity Development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179;g2daa279b449_1_24">
            <a:extLst>
              <a:ext uri="{FF2B5EF4-FFF2-40B4-BE49-F238E27FC236}">
                <a16:creationId xmlns:a16="http://schemas.microsoft.com/office/drawing/2014/main" id="{81FF9EEF-0192-2D56-8391-49788BB934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365" y="182213"/>
            <a:ext cx="817688" cy="68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B2DD-154C-F979-1AE4-446A8C6A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Weather systems in Nepal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31E0C-C76A-249E-611D-69E508182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b="1" dirty="0"/>
              <a:t>Monsoon -   </a:t>
            </a:r>
            <a:r>
              <a:rPr lang="en-US" sz="2400" dirty="0"/>
              <a:t>Normal Date of  monsoon onset</a:t>
            </a:r>
          </a:p>
          <a:p>
            <a:pPr marL="114300" indent="0">
              <a:buNone/>
            </a:pPr>
            <a:r>
              <a:rPr lang="en-US" sz="2400" dirty="0"/>
              <a:t>                    13</a:t>
            </a:r>
            <a:r>
              <a:rPr lang="en-US" sz="2400" baseline="30000" dirty="0"/>
              <a:t>th</a:t>
            </a:r>
            <a:r>
              <a:rPr lang="en-US" sz="2400" dirty="0"/>
              <a:t> of June from eastern Nepal </a:t>
            </a:r>
          </a:p>
          <a:p>
            <a:r>
              <a:rPr lang="en-US" b="1" dirty="0"/>
              <a:t>Western disturbances </a:t>
            </a:r>
            <a:r>
              <a:rPr lang="en-US" dirty="0"/>
              <a:t>(From Dec-Feb)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Local systems </a:t>
            </a:r>
            <a:r>
              <a:rPr lang="en-US" dirty="0"/>
              <a:t>mainly in Pre-monsoon seasons(March –May)</a:t>
            </a:r>
          </a:p>
        </p:txBody>
      </p:sp>
    </p:spTree>
    <p:extLst>
      <p:ext uri="{BB962C8B-B14F-4D97-AF65-F5344CB8AC3E}">
        <p14:creationId xmlns:p14="http://schemas.microsoft.com/office/powerpoint/2010/main" val="251822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77FF-7933-43A7-8124-EFA871E18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930" y="1103415"/>
            <a:ext cx="8789099" cy="4949043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विभागको वेबसाईटः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  <a:hlinkClick r:id="rId2"/>
              </a:rPr>
              <a:t>www.dhm.gov.np</a:t>
            </a:r>
            <a:endParaRPr lang="en-US" sz="3200" u="sng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मौसम पूर्वानुमान महाशाखाको वेबसाईटः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  <a:hlinkClick r:id="rId3"/>
              </a:rPr>
              <a:t>www.mfd.gov.np</a:t>
            </a:r>
            <a:endParaRPr lang="en-US" sz="3200" u="sng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फोनः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०१-४११३१९१ </a:t>
            </a:r>
            <a:r>
              <a:rPr lang="ne-NP" sz="32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(२४ घण्टा नै जानकारी लिन सकिने)</a:t>
            </a:r>
            <a:endParaRPr lang="en-US" sz="3200" kern="1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फेसबुकः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en-US" sz="3200" kern="100" dirty="0" err="1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Mfd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Weather Forecast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en-US" sz="33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(</a:t>
            </a:r>
            <a:r>
              <a:rPr lang="en-US" sz="3300" dirty="0">
                <a:hlinkClick r:id="rId4"/>
              </a:rPr>
              <a:t>www.facebook.com/dhmweather</a:t>
            </a:r>
            <a:r>
              <a:rPr lang="ne-NP" sz="3300" dirty="0"/>
              <a:t>) </a:t>
            </a:r>
            <a:endParaRPr lang="en-US" sz="3300" dirty="0"/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पेजः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Meteorological 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Forecasting Division,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Department of Hydrology and Meteorology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टुईटर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 Nepal Weather Forecast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9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(</a:t>
            </a:r>
            <a:r>
              <a:rPr lang="en-US" sz="2900" b="1" dirty="0">
                <a:hlinkClick r:id="rId5"/>
              </a:rPr>
              <a:t>www.twitter.com/dhm_weather</a:t>
            </a:r>
            <a:r>
              <a:rPr lang="ne-NP" sz="2900" b="1" dirty="0"/>
              <a:t>)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Email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 </a:t>
            </a:r>
            <a:r>
              <a:rPr lang="en-US" sz="32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  <a:hlinkClick r:id="rId6"/>
              </a:rPr>
              <a:t>mfddhm@gmail.com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प्रभावमा आधारित मौसम पूर्वानुमान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 (IBF) </a:t>
            </a: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सम्बन्धि जानकारीका लागीः </a:t>
            </a:r>
            <a:r>
              <a:rPr lang="en-US" sz="32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  <a:hlinkClick r:id="rId7"/>
              </a:rPr>
              <a:t>mfdibf@gmail.com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e-NP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बाढी पूर्वानुमान महाशाखाको वेबसाईटः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  <a:hlinkClick r:id="rId8"/>
              </a:rPr>
              <a:t>www.hydrology.gov.np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</a:p>
          <a:p>
            <a:pPr marL="85725" indent="0">
              <a:buNone/>
            </a:pP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DEF3DF2-B922-81B8-91BD-E2C1662AB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5153346" cy="157465"/>
          </a:xfrm>
        </p:spPr>
        <p:txBody>
          <a:bodyPr/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B2F56-8DBB-88F0-5D4D-A4C64E87A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60238"/>
            <a:ext cx="8001000" cy="739283"/>
          </a:xfrm>
          <a:solidFill>
            <a:srgbClr val="002060">
              <a:alpha val="25000"/>
            </a:srgbClr>
          </a:solidFill>
        </p:spPr>
        <p:txBody>
          <a:bodyPr>
            <a:normAutofit/>
          </a:bodyPr>
          <a:lstStyle/>
          <a:p>
            <a:r>
              <a:rPr lang="e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Google Shape;179;g2daa279b449_1_24">
            <a:extLst>
              <a:ext uri="{FF2B5EF4-FFF2-40B4-BE49-F238E27FC236}">
                <a16:creationId xmlns:a16="http://schemas.microsoft.com/office/drawing/2014/main" id="{4391384B-7484-84BF-BFAC-EC5823F2F55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1365" y="182213"/>
            <a:ext cx="817688" cy="68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453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6FC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2250381" y="803852"/>
            <a:ext cx="6951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Contents</a:t>
            </a: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2"/>
          </p:nvPr>
        </p:nvSpPr>
        <p:spPr>
          <a:xfrm>
            <a:off x="2365023" y="1837275"/>
            <a:ext cx="4708500" cy="1031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Our Services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4"/>
          <p:cNvSpPr txBox="1">
            <a:spLocks noGrp="1"/>
          </p:cNvSpPr>
          <p:nvPr>
            <p:ph type="body" idx="3"/>
          </p:nvPr>
        </p:nvSpPr>
        <p:spPr>
          <a:xfrm>
            <a:off x="1138512" y="1967324"/>
            <a:ext cx="820652" cy="7918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4"/>
          <p:cNvSpPr txBox="1">
            <a:spLocks noGrp="1"/>
          </p:cNvSpPr>
          <p:nvPr>
            <p:ph type="body" idx="14"/>
          </p:nvPr>
        </p:nvSpPr>
        <p:spPr>
          <a:xfrm>
            <a:off x="2365025" y="3606875"/>
            <a:ext cx="4708500" cy="867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Opportunity and Challenges 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5"/>
          </p:nvPr>
        </p:nvSpPr>
        <p:spPr>
          <a:xfrm>
            <a:off x="1138512" y="3563334"/>
            <a:ext cx="812836" cy="8672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4" name="Google Shape;104;p4"/>
          <p:cNvGrpSpPr/>
          <p:nvPr/>
        </p:nvGrpSpPr>
        <p:grpSpPr>
          <a:xfrm rot="4456419" flipH="1">
            <a:off x="10490727" y="5145142"/>
            <a:ext cx="1112312" cy="3293601"/>
            <a:chOff x="-95720" y="0"/>
            <a:chExt cx="834234" cy="2470201"/>
          </a:xfrm>
        </p:grpSpPr>
        <p:pic>
          <p:nvPicPr>
            <p:cNvPr id="105" name="Google Shape;105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0" y="0"/>
              <a:ext cx="738514" cy="2470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0" y="1"/>
              <a:ext cx="448764" cy="174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-95720" y="0"/>
              <a:ext cx="392658" cy="12838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4"/>
          <p:cNvGrpSpPr/>
          <p:nvPr/>
        </p:nvGrpSpPr>
        <p:grpSpPr>
          <a:xfrm rot="-6880505" flipH="1">
            <a:off x="268697" y="-1474162"/>
            <a:ext cx="1120705" cy="3293601"/>
            <a:chOff x="-95720" y="-2892"/>
            <a:chExt cx="840529" cy="2470201"/>
          </a:xfrm>
        </p:grpSpPr>
        <p:pic>
          <p:nvPicPr>
            <p:cNvPr id="109" name="Google Shape;10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6295" y="-2892"/>
              <a:ext cx="738514" cy="2470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0" y="1"/>
              <a:ext cx="448764" cy="174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-95720" y="0"/>
              <a:ext cx="392658" cy="1283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/>
          <p:nvPr/>
        </p:nvSpPr>
        <p:spPr>
          <a:xfrm>
            <a:off x="2365025" y="4989525"/>
            <a:ext cx="4708500" cy="927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667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Expectation and Wayforward</a:t>
            </a:r>
            <a:endParaRPr sz="2667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1146328" y="5116264"/>
            <a:ext cx="812836" cy="8672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03</a:t>
            </a:r>
            <a:endParaRPr sz="3200" b="1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Synoptic and </a:t>
            </a:r>
            <a:r>
              <a:rPr lang="en-US" dirty="0" err="1"/>
              <a:t>Aerosynoptic</a:t>
            </a:r>
            <a:r>
              <a:rPr lang="en-US" dirty="0"/>
              <a:t> stations- 16 nos.</a:t>
            </a:r>
          </a:p>
          <a:p>
            <a:r>
              <a:rPr lang="en-US" dirty="0"/>
              <a:t>Manual rainfall stations-</a:t>
            </a:r>
          </a:p>
          <a:p>
            <a:r>
              <a:rPr lang="en-US" dirty="0"/>
              <a:t>Manual Climate stations- </a:t>
            </a:r>
          </a:p>
          <a:p>
            <a:r>
              <a:rPr lang="en-US" dirty="0"/>
              <a:t>Automatic stations near real time ( Rainfall, climate, </a:t>
            </a:r>
            <a:r>
              <a:rPr lang="en-US" dirty="0" err="1"/>
              <a:t>agromet</a:t>
            </a:r>
            <a:r>
              <a:rPr lang="en-US" dirty="0"/>
              <a:t>, AWOS)-  </a:t>
            </a:r>
          </a:p>
          <a:p>
            <a:r>
              <a:rPr lang="en-US" dirty="0"/>
              <a:t>Lightning Detection Network-9 nos.</a:t>
            </a:r>
          </a:p>
          <a:p>
            <a:r>
              <a:rPr lang="en-US" dirty="0"/>
              <a:t>Weather RADAR- 3 nos. (</a:t>
            </a:r>
            <a:r>
              <a:rPr lang="en-US" dirty="0" err="1"/>
              <a:t>Surkhet</a:t>
            </a:r>
            <a:r>
              <a:rPr lang="en-US" dirty="0"/>
              <a:t>, </a:t>
            </a:r>
            <a:r>
              <a:rPr lang="en-US" dirty="0" err="1"/>
              <a:t>Palpa</a:t>
            </a:r>
            <a:r>
              <a:rPr lang="en-US" dirty="0"/>
              <a:t>, </a:t>
            </a:r>
            <a:r>
              <a:rPr lang="en-US" dirty="0" err="1"/>
              <a:t>Udayapur</a:t>
            </a:r>
            <a:r>
              <a:rPr lang="en-US" dirty="0"/>
              <a:t>)</a:t>
            </a:r>
          </a:p>
          <a:p>
            <a:r>
              <a:rPr lang="en-US" dirty="0" err="1"/>
              <a:t>Radiosonde</a:t>
            </a:r>
            <a:r>
              <a:rPr lang="en-US" dirty="0"/>
              <a:t> Station- 1 no. (</a:t>
            </a:r>
            <a:r>
              <a:rPr lang="en-US" dirty="0" err="1"/>
              <a:t>Kirtipur</a:t>
            </a:r>
            <a:r>
              <a:rPr lang="en-US" dirty="0"/>
              <a:t>)</a:t>
            </a:r>
          </a:p>
          <a:p>
            <a:r>
              <a:rPr lang="en-US" dirty="0"/>
              <a:t>Weather camera- 36 nos.</a:t>
            </a:r>
          </a:p>
        </p:txBody>
      </p:sp>
    </p:spTree>
    <p:extLst>
      <p:ext uri="{BB962C8B-B14F-4D97-AF65-F5344CB8AC3E}">
        <p14:creationId xmlns:p14="http://schemas.microsoft.com/office/powerpoint/2010/main" val="135200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57AD-FAB1-6118-FD4C-EE7A8AD3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Meteorological Forecast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C2DEC-3A11-6AE4-BDBF-80FE4EE46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457200" marR="0" lvl="0" indent="-381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General Weather Forecast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12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3 days general weather forecast for the whole country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12hr and 24hr city forecast for 5 cities</a:t>
            </a:r>
          </a:p>
          <a:p>
            <a:pPr marL="36576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Aviation Weather Forecast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TAF, SIGMET, En-Route Forecasts, Take off data, Weather Briefing to Pilots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Forecast for Mountaineering Expedition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Wind Speed, Direction, and Temp at diff. altitudes (3000 m, 5500 m, 7000 m and 9000 m) and general weather conditions for 24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hrs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Weekly Weather Outlook for Agriculture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 days weather forecast issued on provincial basis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Fog Monitoring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Daily fog monitoring (Dec – Jan) during winter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Special Weather Bulletin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Issued when significant changes in weather is going to occur.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Nowcasting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Issued with unfavorable weather events through social media (Twitter, Facebook)</a:t>
            </a:r>
          </a:p>
          <a:p>
            <a:pPr marL="914400" marR="0" lvl="1" indent="-349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700"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1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7"/>
          <p:cNvSpPr txBox="1">
            <a:spLocks noGrp="1"/>
          </p:cNvSpPr>
          <p:nvPr>
            <p:ph type="body" idx="1"/>
          </p:nvPr>
        </p:nvSpPr>
        <p:spPr>
          <a:xfrm>
            <a:off x="537194" y="881184"/>
            <a:ext cx="7408770" cy="262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weather forecasting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Climate services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Agro-meteorological services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Flood forecasting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Aviation weather services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5250" y="3420673"/>
            <a:ext cx="2737400" cy="16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5725" y="5223825"/>
            <a:ext cx="2468299" cy="14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7" descr="Weak monsoon drying up paddy in Province-7 | Hakahaki - Face to Face Porta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7"/>
          <p:cNvSpPr txBox="1"/>
          <p:nvPr/>
        </p:nvSpPr>
        <p:spPr>
          <a:xfrm>
            <a:off x="1365813" y="302684"/>
            <a:ext cx="7484310" cy="4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DHM: General Weather Services (Forecast and services)</a:t>
            </a:r>
            <a:endParaRPr sz="2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" name="Google Shape;123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365" y="182213"/>
            <a:ext cx="81768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411" y="3393500"/>
            <a:ext cx="2921765" cy="155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300" y="5148725"/>
            <a:ext cx="2740126" cy="155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4925" y="5063050"/>
            <a:ext cx="2921774" cy="159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9">
            <a:alphaModFix/>
          </a:blip>
          <a:srcRect/>
          <a:stretch/>
        </p:blipFill>
        <p:spPr>
          <a:xfrm>
            <a:off x="9448675" y="3605024"/>
            <a:ext cx="2597100" cy="29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5925" y="3464912"/>
            <a:ext cx="2813250" cy="16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966072" y="756784"/>
            <a:ext cx="1772427" cy="233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57297" y="756784"/>
            <a:ext cx="1797442" cy="233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2;p63" descr="Definitions of meteorological forecasting ranges | Download Scientific  Diagram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10259" y="756784"/>
            <a:ext cx="3847038" cy="2331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CB92-94F5-17FE-A0E0-6BC59318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Asian monsoon outlook 2024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6C8E5-8005-A2C7-63E2-ADDB9FCC6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Rainfall – above normal </a:t>
            </a:r>
          </a:p>
          <a:p>
            <a:r>
              <a:rPr lang="en-US" dirty="0"/>
              <a:t>Min Temperature – above Normal</a:t>
            </a:r>
          </a:p>
          <a:p>
            <a:r>
              <a:rPr lang="en-US" dirty="0"/>
              <a:t>Max Temperature- above Normal </a:t>
            </a:r>
          </a:p>
          <a:p>
            <a:r>
              <a:rPr lang="en-US" dirty="0"/>
              <a:t>Except some isolates areas </a:t>
            </a:r>
          </a:p>
        </p:txBody>
      </p:sp>
    </p:spTree>
    <p:extLst>
      <p:ext uri="{BB962C8B-B14F-4D97-AF65-F5344CB8AC3E}">
        <p14:creationId xmlns:p14="http://schemas.microsoft.com/office/powerpoint/2010/main" val="292068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Monsoon and it’s potential 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020"/>
            <a:ext cx="10515600" cy="5133315"/>
          </a:xfrm>
        </p:spPr>
        <p:txBody>
          <a:bodyPr/>
          <a:lstStyle/>
          <a:p>
            <a:r>
              <a:rPr lang="en-US" dirty="0"/>
              <a:t>The monsoon season in Nepal typically occurs from June to September, bringing heavy rainfall to the region. Generally monsoon starts from June 13. </a:t>
            </a:r>
          </a:p>
          <a:p>
            <a:r>
              <a:rPr lang="en-US" dirty="0"/>
              <a:t>Potential Impact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Flooding- in low land 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Landslide in middle and high hilly regions of Nepal</a:t>
            </a:r>
          </a:p>
          <a:p>
            <a:pPr lvl="1"/>
            <a:r>
              <a:rPr lang="en-US" dirty="0"/>
              <a:t>Agricultural Impact</a:t>
            </a:r>
          </a:p>
          <a:p>
            <a:pPr lvl="1"/>
            <a:r>
              <a:rPr lang="en-US" dirty="0"/>
              <a:t>Water Management</a:t>
            </a:r>
          </a:p>
          <a:p>
            <a:pPr lvl="1"/>
            <a:r>
              <a:rPr lang="en-US" dirty="0"/>
              <a:t>Infrastructure damage</a:t>
            </a:r>
          </a:p>
          <a:p>
            <a:pPr lvl="1"/>
            <a:r>
              <a:rPr lang="en-US" dirty="0"/>
              <a:t>Hydropower generation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698A4-5472-9C26-A455-5FE32C89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Rainfall watch from </a:t>
            </a:r>
            <a:r>
              <a:rPr lang="en-US" dirty="0" err="1"/>
              <a:t>awos</a:t>
            </a:r>
            <a:r>
              <a:rPr lang="en-US" dirty="0"/>
              <a:t>(automatic weather stations in </a:t>
            </a:r>
            <a:r>
              <a:rPr lang="en-US" dirty="0" err="1"/>
              <a:t>Koshi</a:t>
            </a:r>
            <a:r>
              <a:rPr lang="en-US" dirty="0"/>
              <a:t>, </a:t>
            </a:r>
            <a:r>
              <a:rPr lang="en-US" dirty="0" err="1"/>
              <a:t>Madesh</a:t>
            </a:r>
            <a:r>
              <a:rPr lang="en-US" dirty="0"/>
              <a:t> and Bagmati Province of latest 12 </a:t>
            </a:r>
            <a:r>
              <a:rPr lang="en-US" dirty="0" err="1"/>
              <a:t>hrs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9835B-4148-7434-F304-15F84321D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https://www.dhm.gov.np/hydrology/rainfall-watch-map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22298-6780-19DF-89F6-3CB5B6F7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0024"/>
            <a:ext cx="6284406" cy="3794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A4AE8-E917-13BE-B26D-03E01BFFB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06" y="2450024"/>
            <a:ext cx="6011664" cy="39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2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95D0-471A-04F4-FA87-5D31F4AD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i-IN" sz="2800" b="0" i="0" dirty="0">
                <a:solidFill>
                  <a:srgbClr val="3A92D2"/>
                </a:solidFill>
                <a:effectLst/>
                <a:highlight>
                  <a:srgbClr val="D4DBE1"/>
                </a:highlight>
                <a:latin typeface="Helvetica Neue"/>
              </a:rPr>
              <a:t>आगामी तीन दिनको मौसम पूर्वानुमान (२०८१/०१/३० देखि २०८१/०२/०१) जारी समय: बिहान ०६:०० बजे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E855679-DDDE-2AF4-4821-A83739A3E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83974" y="1302889"/>
            <a:ext cx="10861951" cy="59708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नेपाल सरकार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ऊर्जा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जलस्रोत तथा सिंचाइ मन्त्रालय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जल तथा मौसम विज्ञान विभाग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मौसम पूर्वानुमान महाशाखा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मौसम पूर्वानुमान बुलेटिन 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Weather Forecast Bulletin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जारी मिति: २०८१ बैशाख ३०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गते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बिहान ६:०० बजे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मौसम विश्लेषण (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Meteorological Analysis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हाल नेपालमा पश्चिमी वायु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स्थानीय वायु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साथै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भारतको बिहार आसपास बनेको न्यून चापीय प्रणालीको समेत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प्रभाव रहेको छ । भारतको उत्तर प्रदेश देखि पश्चिम बंगाल सम्म रहेको निम्न चापिय क्षेत्रको समेत प्रभाव रहेको 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हाल मौसमको अवस्था (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Present Weather Status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):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कोशी, मधेश, बागमती, गण्डकी र लूम्बिनी प्रदेशमा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आंशिक देखि साधारणतया बदली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रही बाँकी भू-भागमा आंशिक बदली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देखि मौसम मुख्यतया सफा रहेको 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कोशी, मधेश, बागमती, गण्डकी र लूम्बिनी प्रदेशका थोरै स्थानहरुमा मेघगर्जन/चट्याङ्ग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हावाहुरी सहित हल्का देखि मध्यम वर्षा भइरहेको 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२०८१ बैशाख ३०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गते (आइतवार)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दिउँसो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देशभर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आंशिक देखि साधारणतया बदली रहने 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देशका केही स्थानहरूमा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मेघगर्जन/चट्याङ्ग/हावाहुरी सहित हल्का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देखि मध्यम वर्षाको सम्भावना रहेको 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साथै 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कोशी, बागमती, गण्डकी र लुम्बिनी प्रदेशका एक-दुई स्थानमा भारी बर्षाको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 समेत सम्भावना रहेको छ। देशका उच्च पहाडी तथा हिमाली भू-भागका थोरै स्थानहरुमा हल्का हिमपातको सम्भावना रहेको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राती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देशभर आंशिक देखि साधारणतया बदली रहने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छ। कोशी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मधेस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बागमती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गण्डकी र लुम्बिनी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प्रदेशका थोरै स्थानहरूमा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साथै बाँकी प्रदेशका एक-दुई स्थानमा मेघगर्जन/चट्याङ्ग/हावाहुरी सहित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हल्का देखि मध्यम वर्षाको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सम्भावना रहेको छ। देशका उच्च पहाडी तथा हिमाली भू-भागका एक-दुई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स्थानमा हल्का हिमपातको सम्भावना रहेको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२०८१ बैशाख ३१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गते (सोमवार)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दिउँसो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देशभर आंशिक देखि साधारणतया बदली रहने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छ। देशका पहाडी भू-भागका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थोरै स्थानहरूमा मेघगर्जन/चट्याङ्ग/हावाहुरी सहित हल्का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देखि मध्यम वर्षाको सम्भावना रहेको छ। साथै तराई भू-भागका एक-दुई स्थानमा मेघगर्जन/चट्याङ्ग/हावाहुरी सहित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हल्का वर्षाको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सम्भावना रहेको छ। देशका उच्च पहाडी तथा हिमाली भू-भागका थोरै स्थानहरुमा हल्का हिमपातको सम्भावना रहेको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राती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कोशी प्रदेश लगायत गण्डकी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र लुम्बिनी प्रदेशका पहाडी भू-भागमा आंशिक देखि साधारणतया बदली रहि देशका बाँकी भू-भागमा आंशिक बदली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देखि मौसम मुख्यतया सफा रहने 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कोशी प्रदेश लगायत गण्डकी र लुम्बिनी प्रदेशका पहाडी भू-भागका एक-दुई स्थानमा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मेघगर्जन/चट्याङ्ग सहित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हल्का वर्षाको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सम्भावना रहेको 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२०८१ जेठ ०१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Kalimati"/>
                <a:cs typeface="Mangal" panose="02040503050203030202" pitchFamily="18" charset="0"/>
              </a:rPr>
              <a:t>गते (मङ्गलवार)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दिउँसो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देशका पहाडी भू-भागमा आंशिक देखि साधारणतया बदली रही बाँकी भू-भागमा आंशिक बदली रहने 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कोशी, बागमती र गण्डकी प्रदेशको पहाडी भू-भागका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थोरै स्थानहरूमा तथा देशको बाँकी भू-भागको एक-दुई स्थानमा मेघगर्जन/चट्याङ्ग/हावाहुरी सहित हल्का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वर्षाको सम्भावना रहेको छ। साथै तराई भू-भागका एक-दुई स्थानमा मेघगर्जन/चट्याङ्ग/हावाहुरी सहित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हल्का वर्षाको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सम्भावना रहेको छ। देशका उच्च पहाडी तथा हिमाली भू-भागका थोरै स्थानहरुमा हल्का हिमपातको सम्भावना रहेको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राती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कोशी प्रदेश र मधेश प्रदेशमा आंशिक देखि साधारणतया बदली रहि देशका बाँकी भू-भागमा आंशिक बदली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देखि मौसम मुख्यतया सफा रहने 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कोशी प्रदेश, बागमती र गण्डकी प्रदेशका पहाडी भू-भागका एक-दुई स्थानमा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मेघगर्जन/चट्याङ्ग सहित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हल्का वर्षाको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सम्भावना रहेको 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Kalimati"/>
                <a:cs typeface="Mangal" panose="02040503050203030202" pitchFamily="18" charset="0"/>
              </a:rPr>
              <a:t>आगामी २४ घण्टाका लागि चेतावनी तथा परामर्श (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Advisory for next 24 hours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देशका केही स्थानहरूमा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मेघगर्जन/चट्याङ्ग/हावाहुरी सहित हल्का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देखि मध्यम वर्षाको सम्भावना रहेको 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छ।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साथै </a:t>
            </a:r>
            <a:r>
              <a:rPr kumimoji="0" lang="ne-NP" alt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Kalimati"/>
                <a:cs typeface="Mangal" panose="02040503050203030202" pitchFamily="18" charset="0"/>
              </a:rPr>
              <a:t>कोशी, बागमती, गण्डकी र लुम्बिनी प्रदेशको एक-दुई स्थानमा भारी बर्षाको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 समेत सम्भावना रहेको छ। देशका उच्च पहाडी तथा हिमाली भू-भागका थोरै स्थानमा हल्का हिमपातको सम्भावना रहेकोले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त्यस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क्षेत्रमा दैनिक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जनजीवन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लगायत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कृषि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स्वास्थ्य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पर्यटन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पर्वतारोहण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,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सडक तथा हवाई यातायातमा आंशिक असर पर्ने सम्भावना रहेकोले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limati"/>
                <a:cs typeface="Mangal" panose="02040503050203030202" pitchFamily="18" charset="0"/>
              </a:rPr>
              <a:t>आवश्यक सतर्कता अपनाउनु हुन अनुरोध छ।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Kalimati"/>
                <a:cs typeface="Mangal" panose="02040503050203030202" pitchFamily="18" charset="0"/>
              </a:rPr>
              <a:t>नोट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Kalimati"/>
                <a:cs typeface="Mangal" panose="02040503050203030202" pitchFamily="18" charset="0"/>
              </a:rPr>
              <a:t>मौसम पूर्वानुमानमा प्रयोग हुने शब्दावली बारे बुझ्न यहाँ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  <a:cs typeface="Mangal" panose="02040503050203030202" pitchFamily="18" charset="0"/>
              </a:rPr>
              <a:t>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428BCA"/>
                </a:solidFill>
                <a:effectLst/>
                <a:latin typeface="Helvetica Neue"/>
                <a:hlinkClick r:id="rId2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428BCA"/>
                </a:solidFill>
                <a:effectLst/>
                <a:latin typeface="Kalimati"/>
                <a:cs typeface="Mangal" panose="02040503050203030202" pitchFamily="18" charset="0"/>
                <a:hlinkClick r:id="rId2"/>
              </a:rPr>
              <a:t>क्लिक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kumimoji="0" lang="ne-NP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Kalimati"/>
                <a:cs typeface="Mangal" panose="02040503050203030202" pitchFamily="18" charset="0"/>
              </a:rPr>
              <a:t>गर्नुहोला।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मौसम सम्बन्धी थप जानकारीका लागि सम्पर्क राख्नुहोला: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मौसम पूर्वानुमान महाशाखा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जल तथा मौसम विज्ञान विभाग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त्रिभुवन अन्तरराष्ट्रिय विमानस्थल (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गौचर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काठमाडौं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फोन</a:t>
            </a: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Mangal" panose="02040503050203030202" pitchFamily="18" charset="0"/>
              </a:rPr>
              <a:t> 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ː </a:t>
            </a: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०१- ४११३१९१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kumimoji="0" lang="ne-NP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Kalimati"/>
                <a:cs typeface="Mangal" panose="02040503050203030202" pitchFamily="18" charset="0"/>
              </a:rPr>
              <a:t>०१४११३३४५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Facebook: www.facebook.com/dhmweather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Twitter: 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www.twitter.com/dhm_weather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4697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1585</Words>
  <Application>Microsoft Office PowerPoint</Application>
  <PresentationFormat>Widescreen</PresentationFormat>
  <Paragraphs>186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Mangal</vt:lpstr>
      <vt:lpstr>Bebas Neue</vt:lpstr>
      <vt:lpstr>Kalimati</vt:lpstr>
      <vt:lpstr>Helvetica</vt:lpstr>
      <vt:lpstr>Lato</vt:lpstr>
      <vt:lpstr>Noto Sans Symbols</vt:lpstr>
      <vt:lpstr>Arial</vt:lpstr>
      <vt:lpstr>Helvetica Neue</vt:lpstr>
      <vt:lpstr>Wingdings</vt:lpstr>
      <vt:lpstr>Sora SemiBold</vt:lpstr>
      <vt:lpstr>Times New Roman</vt:lpstr>
      <vt:lpstr>Calibri</vt:lpstr>
      <vt:lpstr>Simple Light</vt:lpstr>
      <vt:lpstr>   Weather forecast and observation, monsoon and it’s potential impact </vt:lpstr>
      <vt:lpstr>Contents</vt:lpstr>
      <vt:lpstr>Observation</vt:lpstr>
      <vt:lpstr>          Meteorological Forecast Service</vt:lpstr>
      <vt:lpstr>PowerPoint Presentation</vt:lpstr>
      <vt:lpstr>South Asian monsoon outlook 2024  </vt:lpstr>
      <vt:lpstr>Monsoon and it’s potential impact</vt:lpstr>
      <vt:lpstr>Rainfall watch from awos(automatic weather stations in Koshi, Madesh and Bagmati Province of latest 12 hrs  </vt:lpstr>
      <vt:lpstr>आगामी तीन दिनको मौसम पूर्वानुमान (२०८१/०१/३० देखि २०८१/०२/०१) जारी समय: बिहान ०६:०० बजे</vt:lpstr>
      <vt:lpstr> FORECAST DISSEMINATIONS</vt:lpstr>
      <vt:lpstr>Challenges</vt:lpstr>
      <vt:lpstr>PowerPoint Presentation</vt:lpstr>
      <vt:lpstr>PowerPoint Presentation</vt:lpstr>
      <vt:lpstr>Limitations and way forward</vt:lpstr>
      <vt:lpstr>               Weather systems in Nepal </vt:lpstr>
      <vt:lpstr>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Forecasting: Opportunity and Challenges</dc:title>
  <dc:creator>Hp</dc:creator>
  <cp:lastModifiedBy>9779843307408</cp:lastModifiedBy>
  <cp:revision>37</cp:revision>
  <dcterms:modified xsi:type="dcterms:W3CDTF">2024-05-12T03:06:29Z</dcterms:modified>
</cp:coreProperties>
</file>